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36"/>
  </p:handoutMasterIdLst>
  <p:sldIdLst>
    <p:sldId id="286" r:id="rId2"/>
    <p:sldId id="256" r:id="rId3"/>
    <p:sldId id="287" r:id="rId4"/>
    <p:sldId id="257" r:id="rId5"/>
    <p:sldId id="258" r:id="rId6"/>
    <p:sldId id="28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66DB72-C34C-44AE-AD82-5CC6B807DD16}" type="datetimeFigureOut">
              <a:rPr lang="en-US" smtClean="0"/>
              <a:pPr/>
              <a:t>3/15/2012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185FC3-E4AE-467A-879A-0561A86D1EB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DE0610-80D5-4EBD-BA48-A976B928D11A}" type="datetimeFigureOut">
              <a:rPr lang="en-US" smtClean="0"/>
              <a:pPr/>
              <a:t>3/15/2012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BD63ED4-7433-46C2-A098-64234741C9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DE0610-80D5-4EBD-BA48-A976B928D11A}" type="datetimeFigureOut">
              <a:rPr lang="en-US" smtClean="0"/>
              <a:pPr/>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63ED4-7433-46C2-A098-64234741C9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DE0610-80D5-4EBD-BA48-A976B928D11A}" type="datetimeFigureOut">
              <a:rPr lang="en-US" smtClean="0"/>
              <a:pPr/>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63ED4-7433-46C2-A098-64234741C9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DE0610-80D5-4EBD-BA48-A976B928D11A}" type="datetimeFigureOut">
              <a:rPr lang="en-US" smtClean="0"/>
              <a:pPr/>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63ED4-7433-46C2-A098-64234741C9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DE0610-80D5-4EBD-BA48-A976B928D11A}" type="datetimeFigureOut">
              <a:rPr lang="en-US" smtClean="0"/>
              <a:pPr/>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63ED4-7433-46C2-A098-64234741C9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DE0610-80D5-4EBD-BA48-A976B928D11A}" type="datetimeFigureOut">
              <a:rPr lang="en-US" smtClean="0"/>
              <a:pPr/>
              <a:t>3/15/2012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63ED4-7433-46C2-A098-64234741C9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DE0610-80D5-4EBD-BA48-A976B928D11A}" type="datetimeFigureOut">
              <a:rPr lang="en-US" smtClean="0"/>
              <a:pPr/>
              <a:t>3/15/2012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D63ED4-7433-46C2-A098-64234741C9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DE0610-80D5-4EBD-BA48-A976B928D11A}" type="datetimeFigureOut">
              <a:rPr lang="en-US" smtClean="0"/>
              <a:pPr/>
              <a:t>3/15/2012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D63ED4-7433-46C2-A098-64234741C9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E0610-80D5-4EBD-BA48-A976B928D11A}" type="datetimeFigureOut">
              <a:rPr lang="en-US" smtClean="0"/>
              <a:pPr/>
              <a:t>3/15/2012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D63ED4-7433-46C2-A098-64234741C9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DE0610-80D5-4EBD-BA48-A976B928D11A}" type="datetimeFigureOut">
              <a:rPr lang="en-US" smtClean="0"/>
              <a:pPr/>
              <a:t>3/15/2012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63ED4-7433-46C2-A098-64234741C9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DE0610-80D5-4EBD-BA48-A976B928D11A}" type="datetimeFigureOut">
              <a:rPr lang="en-US" smtClean="0"/>
              <a:pPr/>
              <a:t>3/15/2012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BD63ED4-7433-46C2-A098-64234741C9B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DE0610-80D5-4EBD-BA48-A976B928D11A}" type="datetimeFigureOut">
              <a:rPr lang="en-US" smtClean="0"/>
              <a:pPr/>
              <a:t>3/15/2012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D63ED4-7433-46C2-A098-64234741C9B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715512"/>
          </a:xfrm>
        </p:spPr>
        <p:txBody>
          <a:bodyPr>
            <a:normAutofit/>
          </a:bodyPr>
          <a:lstStyle/>
          <a:p>
            <a:r>
              <a:rPr lang="en-US" sz="8000" b="1" dirty="0" smtClean="0"/>
              <a:t>Constitutional History of Pakistan</a:t>
            </a:r>
            <a:endParaRPr lang="en-US" sz="8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57200"/>
            <a:ext cx="7772400" cy="1470025"/>
          </a:xfrm>
        </p:spPr>
        <p:txBody>
          <a:bodyPr>
            <a:normAutofit fontScale="90000"/>
          </a:bodyPr>
          <a:lstStyle/>
          <a:p>
            <a:pPr algn="l"/>
            <a:r>
              <a:rPr lang="en-US" dirty="0" smtClean="0"/>
              <a:t>Uneducated Politicians In Majority</a:t>
            </a:r>
            <a:endParaRPr lang="en-US" dirty="0"/>
          </a:p>
        </p:txBody>
      </p:sp>
      <p:sp>
        <p:nvSpPr>
          <p:cNvPr id="3" name="Subtitle 2"/>
          <p:cNvSpPr>
            <a:spLocks noGrp="1"/>
          </p:cNvSpPr>
          <p:nvPr>
            <p:ph type="subTitle" idx="1"/>
          </p:nvPr>
        </p:nvSpPr>
        <p:spPr>
          <a:xfrm>
            <a:off x="1295400" y="3124200"/>
            <a:ext cx="6400800" cy="2743200"/>
          </a:xfrm>
        </p:spPr>
        <p:txBody>
          <a:bodyPr>
            <a:normAutofit/>
          </a:bodyPr>
          <a:lstStyle/>
          <a:p>
            <a:pPr algn="l"/>
            <a:r>
              <a:rPr lang="en-US" sz="2800" b="1" dirty="0" smtClean="0"/>
              <a:t>The first legislative Assembly of Pakistan consisted of majority of uneducated members. Because of this they </a:t>
            </a:r>
            <a:r>
              <a:rPr lang="en-US" sz="2800" b="1" dirty="0" smtClean="0"/>
              <a:t>favor </a:t>
            </a:r>
            <a:r>
              <a:rPr lang="en-US" sz="2800" b="1" dirty="0" smtClean="0"/>
              <a:t>those educated rules who were interest seekers.</a:t>
            </a:r>
            <a:endParaRPr lang="en-US"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609600"/>
            <a:ext cx="7772400" cy="1470025"/>
          </a:xfrm>
        </p:spPr>
        <p:txBody>
          <a:bodyPr/>
          <a:lstStyle/>
          <a:p>
            <a:pPr algn="l"/>
            <a:r>
              <a:rPr lang="en-US" dirty="0" smtClean="0"/>
              <a:t>Going Away From Islam</a:t>
            </a:r>
            <a:endParaRPr lang="en-US" dirty="0"/>
          </a:p>
        </p:txBody>
      </p:sp>
      <p:sp>
        <p:nvSpPr>
          <p:cNvPr id="3" name="Subtitle 2"/>
          <p:cNvSpPr>
            <a:spLocks noGrp="1"/>
          </p:cNvSpPr>
          <p:nvPr>
            <p:ph type="subTitle" idx="1"/>
          </p:nvPr>
        </p:nvSpPr>
        <p:spPr>
          <a:xfrm>
            <a:off x="1066800" y="2819400"/>
            <a:ext cx="6781800" cy="3276600"/>
          </a:xfrm>
        </p:spPr>
        <p:txBody>
          <a:bodyPr>
            <a:normAutofit fontScale="85000" lnSpcReduction="10000"/>
          </a:bodyPr>
          <a:lstStyle/>
          <a:p>
            <a:pPr algn="l"/>
            <a:r>
              <a:rPr lang="en-US" sz="3300" b="1" dirty="0" smtClean="0"/>
              <a:t>Quaid-i-Azam had explained the constitution of Pakistan which meant that Islamic constitution will be implemented in Pakistan. But they did not implement Islamic laws considering it as a threat to their rule and interests. They forgot the reality of Islam and is the best for Pakistan progress</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981200"/>
          </a:xfrm>
        </p:spPr>
        <p:txBody>
          <a:bodyPr>
            <a:normAutofit fontScale="90000"/>
          </a:bodyPr>
          <a:lstStyle/>
          <a:p>
            <a:pPr algn="l"/>
            <a:r>
              <a:rPr lang="en-US" dirty="0" smtClean="0"/>
              <a:t>Problem of Division of Authority Between Federal And Provincial Government</a:t>
            </a:r>
            <a:endParaRPr lang="en-US" dirty="0"/>
          </a:p>
        </p:txBody>
      </p:sp>
      <p:sp>
        <p:nvSpPr>
          <p:cNvPr id="3" name="Subtitle 2"/>
          <p:cNvSpPr>
            <a:spLocks noGrp="1"/>
          </p:cNvSpPr>
          <p:nvPr>
            <p:ph type="subTitle" idx="1"/>
          </p:nvPr>
        </p:nvSpPr>
        <p:spPr>
          <a:xfrm>
            <a:off x="990600" y="3048000"/>
            <a:ext cx="7315200" cy="3048000"/>
          </a:xfrm>
        </p:spPr>
        <p:txBody>
          <a:bodyPr>
            <a:normAutofit/>
          </a:bodyPr>
          <a:lstStyle/>
          <a:p>
            <a:pPr algn="l"/>
            <a:r>
              <a:rPr lang="en-US" sz="2800" b="1" dirty="0" smtClean="0"/>
              <a:t>The problem of division of authority between center and provinces was a reason of conflict from the day after creation of Pakistan. The lake of leadership did not allow the basic and complex problems.</a:t>
            </a:r>
            <a:endParaRPr lang="en-US" sz="2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fontScale="90000"/>
          </a:bodyPr>
          <a:lstStyle/>
          <a:p>
            <a:pPr algn="l"/>
            <a:r>
              <a:rPr lang="en-US" dirty="0" smtClean="0"/>
              <a:t>Problem of Way of Government</a:t>
            </a:r>
            <a:endParaRPr lang="en-US" dirty="0"/>
          </a:p>
        </p:txBody>
      </p:sp>
      <p:sp>
        <p:nvSpPr>
          <p:cNvPr id="3" name="Subtitle 2"/>
          <p:cNvSpPr>
            <a:spLocks noGrp="1"/>
          </p:cNvSpPr>
          <p:nvPr>
            <p:ph type="subTitle" idx="1"/>
          </p:nvPr>
        </p:nvSpPr>
        <p:spPr>
          <a:xfrm>
            <a:off x="990600" y="2895600"/>
            <a:ext cx="6400800" cy="2438400"/>
          </a:xfrm>
        </p:spPr>
        <p:txBody>
          <a:bodyPr>
            <a:normAutofit lnSpcReduction="10000"/>
          </a:bodyPr>
          <a:lstStyle/>
          <a:p>
            <a:pPr algn="l"/>
            <a:r>
              <a:rPr lang="en-US" sz="2800" b="1" dirty="0" smtClean="0"/>
              <a:t>After the formation of Pakistan the parliamentarian system was inherited whereas in the constitution of Pakistan the not ending debate of Presidential and Parliamentarian system started.</a:t>
            </a:r>
            <a:endParaRPr lang="en-US" sz="2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09600"/>
            <a:ext cx="7772400" cy="1466850"/>
          </a:xfrm>
        </p:spPr>
        <p:txBody>
          <a:bodyPr/>
          <a:lstStyle/>
          <a:p>
            <a:pPr algn="l"/>
            <a:r>
              <a:rPr lang="en-US" dirty="0" smtClean="0"/>
              <a:t>Lingual Conflicts</a:t>
            </a:r>
            <a:endParaRPr lang="en-US" dirty="0"/>
          </a:p>
        </p:txBody>
      </p:sp>
      <p:sp>
        <p:nvSpPr>
          <p:cNvPr id="3" name="Subtitle 2"/>
          <p:cNvSpPr>
            <a:spLocks noGrp="1"/>
          </p:cNvSpPr>
          <p:nvPr>
            <p:ph type="subTitle" idx="1"/>
          </p:nvPr>
        </p:nvSpPr>
        <p:spPr>
          <a:xfrm>
            <a:off x="1219200" y="2743200"/>
            <a:ext cx="6400800" cy="3048000"/>
          </a:xfrm>
        </p:spPr>
        <p:txBody>
          <a:bodyPr>
            <a:normAutofit/>
          </a:bodyPr>
          <a:lstStyle/>
          <a:p>
            <a:pPr algn="l"/>
            <a:r>
              <a:rPr lang="en-US" sz="2800" b="1" dirty="0" smtClean="0"/>
              <a:t>After the creation of Pakistan the common view that Urdu will be the national language but this problem took form provincialism at the start of 1948 specially the death of Quaid-i-Azam.</a:t>
            </a:r>
            <a:endParaRPr lang="en-US"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fontScale="90000"/>
          </a:bodyPr>
          <a:lstStyle/>
          <a:p>
            <a:pPr algn="l"/>
            <a:r>
              <a:rPr lang="en-US" dirty="0" smtClean="0"/>
              <a:t>Provincial And Sectarian Conflicts</a:t>
            </a:r>
            <a:endParaRPr lang="en-US" dirty="0"/>
          </a:p>
        </p:txBody>
      </p:sp>
      <p:sp>
        <p:nvSpPr>
          <p:cNvPr id="3" name="Subtitle 2"/>
          <p:cNvSpPr>
            <a:spLocks noGrp="1"/>
          </p:cNvSpPr>
          <p:nvPr>
            <p:ph type="subTitle" idx="1"/>
          </p:nvPr>
        </p:nvSpPr>
        <p:spPr>
          <a:xfrm>
            <a:off x="1295400" y="3048000"/>
            <a:ext cx="6400800" cy="2819400"/>
          </a:xfrm>
        </p:spPr>
        <p:txBody>
          <a:bodyPr>
            <a:normAutofit/>
          </a:bodyPr>
          <a:lstStyle/>
          <a:p>
            <a:pPr algn="l"/>
            <a:r>
              <a:rPr lang="en-US" sz="2800" b="1" dirty="0" smtClean="0"/>
              <a:t>Due to the problems, division of authority of provincial and sectarian conflicts had started taking place with the creation of Pakistan. It was therefore unavoidable to create a balance.</a:t>
            </a:r>
            <a:endParaRPr lang="en-US"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pPr algn="l"/>
            <a:r>
              <a:rPr lang="en-US" dirty="0" smtClean="0"/>
              <a:t>      Way of Electorate</a:t>
            </a:r>
            <a:endParaRPr lang="en-US" dirty="0"/>
          </a:p>
        </p:txBody>
      </p:sp>
      <p:sp>
        <p:nvSpPr>
          <p:cNvPr id="3" name="Subtitle 2"/>
          <p:cNvSpPr>
            <a:spLocks noGrp="1"/>
          </p:cNvSpPr>
          <p:nvPr>
            <p:ph type="subTitle" idx="1"/>
          </p:nvPr>
        </p:nvSpPr>
        <p:spPr>
          <a:xfrm>
            <a:off x="1219200" y="2971800"/>
            <a:ext cx="6400800" cy="3048000"/>
          </a:xfrm>
        </p:spPr>
        <p:txBody>
          <a:bodyPr>
            <a:normAutofit/>
          </a:bodyPr>
          <a:lstStyle/>
          <a:p>
            <a:pPr algn="l"/>
            <a:r>
              <a:rPr lang="en-US" sz="3200" b="1" dirty="0" smtClean="0"/>
              <a:t>The problem of way of electorate was not solved in the first constitution of Pakistan which is implemented on 23 march 1956.</a:t>
            </a:r>
            <a:endParaRPr lang="en-US" sz="32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pPr algn="l"/>
            <a:r>
              <a:rPr lang="en-US" sz="4400" dirty="0" smtClean="0"/>
              <a:t>Security of The Rights of Minorities </a:t>
            </a:r>
            <a:endParaRPr lang="en-US" sz="4400" dirty="0"/>
          </a:p>
        </p:txBody>
      </p:sp>
      <p:sp>
        <p:nvSpPr>
          <p:cNvPr id="3" name="Subtitle 2"/>
          <p:cNvSpPr>
            <a:spLocks noGrp="1"/>
          </p:cNvSpPr>
          <p:nvPr>
            <p:ph type="subTitle" idx="1"/>
          </p:nvPr>
        </p:nvSpPr>
        <p:spPr/>
        <p:txBody>
          <a:bodyPr>
            <a:normAutofit fontScale="47500" lnSpcReduction="20000"/>
          </a:bodyPr>
          <a:lstStyle/>
          <a:p>
            <a:pPr algn="l"/>
            <a:r>
              <a:rPr lang="en-US" sz="4500" b="1" dirty="0" smtClean="0"/>
              <a:t>The minorities started showing suspense and doubts for the protection of their rights as a means for delaying the constitution making after creation of </a:t>
            </a:r>
            <a:r>
              <a:rPr lang="en-US" sz="4500" b="1" dirty="0" smtClean="0"/>
              <a:t>Pakistan. Quaid-i-Azam </a:t>
            </a:r>
            <a:r>
              <a:rPr lang="en-US" sz="4500" b="1" dirty="0" smtClean="0"/>
              <a:t>made it clear in his address that all the non Muslims communities including </a:t>
            </a:r>
            <a:r>
              <a:rPr lang="en-US" sz="4500" b="1" dirty="0" smtClean="0"/>
              <a:t>Hindus, rights </a:t>
            </a:r>
            <a:r>
              <a:rPr lang="en-US" sz="4500" b="1" dirty="0" smtClean="0"/>
              <a:t>will be accepted</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851648" cy="1828800"/>
          </a:xfrm>
        </p:spPr>
        <p:txBody>
          <a:bodyPr>
            <a:normAutofit/>
          </a:bodyPr>
          <a:lstStyle/>
          <a:p>
            <a:pPr algn="ctr"/>
            <a:r>
              <a:rPr lang="en-US" sz="6000" dirty="0" smtClean="0"/>
              <a:t>Annulment of Constituent Assembly </a:t>
            </a:r>
            <a:endParaRPr lang="en-US" sz="6000" dirty="0"/>
          </a:p>
        </p:txBody>
      </p:sp>
      <p:sp>
        <p:nvSpPr>
          <p:cNvPr id="3" name="Subtitle 2"/>
          <p:cNvSpPr>
            <a:spLocks noGrp="1"/>
          </p:cNvSpPr>
          <p:nvPr>
            <p:ph type="subTitle" idx="1"/>
          </p:nvPr>
        </p:nvSpPr>
        <p:spPr>
          <a:xfrm>
            <a:off x="609600" y="2895600"/>
            <a:ext cx="7854696" cy="2667000"/>
          </a:xfrm>
        </p:spPr>
        <p:txBody>
          <a:bodyPr>
            <a:noAutofit/>
          </a:bodyPr>
          <a:lstStyle/>
          <a:p>
            <a:pPr algn="l"/>
            <a:r>
              <a:rPr lang="en-US" sz="2800" b="1" dirty="0" smtClean="0"/>
              <a:t>On September 21 1954 the prime minister Mohammad Ali Bogra tried to take the authority of governor to dissolve the assembly by presenting a </a:t>
            </a:r>
            <a:r>
              <a:rPr lang="en-US" sz="2800" b="1" dirty="0" smtClean="0"/>
              <a:t>resolution. The </a:t>
            </a:r>
            <a:r>
              <a:rPr lang="en-US" sz="2800" b="1" dirty="0" smtClean="0"/>
              <a:t/>
            </a:r>
            <a:br>
              <a:rPr lang="en-US" sz="2800" b="1" dirty="0" smtClean="0"/>
            </a:br>
            <a:r>
              <a:rPr lang="en-US" sz="2800" b="1" dirty="0" smtClean="0"/>
              <a:t>Governor general dissolved the Assembly at that time when the constitution was almost ready and only presenting it in the Assembly was left.</a:t>
            </a:r>
            <a:endParaRPr lang="en-US" sz="2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8488"/>
          </a:xfrm>
        </p:spPr>
        <p:txBody>
          <a:bodyPr>
            <a:noAutofit/>
          </a:bodyPr>
          <a:lstStyle/>
          <a:p>
            <a:pPr algn="ctr"/>
            <a:r>
              <a:rPr lang="en-US" sz="6000" b="1" dirty="0" smtClean="0"/>
              <a:t>Lake of Democratic </a:t>
            </a:r>
            <a:r>
              <a:rPr lang="en-US" sz="6000" b="1" dirty="0" smtClean="0"/>
              <a:t>Traditions </a:t>
            </a:r>
            <a:endParaRPr lang="en-US" sz="6000" b="1" dirty="0"/>
          </a:p>
        </p:txBody>
      </p:sp>
      <p:sp>
        <p:nvSpPr>
          <p:cNvPr id="3" name="Content Placeholder 2"/>
          <p:cNvSpPr>
            <a:spLocks noGrp="1"/>
          </p:cNvSpPr>
          <p:nvPr>
            <p:ph idx="1"/>
          </p:nvPr>
        </p:nvSpPr>
        <p:spPr>
          <a:xfrm>
            <a:off x="533400" y="3657600"/>
            <a:ext cx="8229600" cy="2514600"/>
          </a:xfrm>
        </p:spPr>
        <p:txBody>
          <a:bodyPr/>
          <a:lstStyle/>
          <a:p>
            <a:r>
              <a:rPr lang="en-US" b="1" dirty="0" smtClean="0"/>
              <a:t>The first general elections were held in December 1970.The democratic traditions were lacking because of not holding the elections frequently in Pakistan.</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1143000"/>
          </a:xfrm>
        </p:spPr>
        <p:txBody>
          <a:bodyPr>
            <a:noAutofit/>
          </a:bodyPr>
          <a:lstStyle/>
          <a:p>
            <a:pPr algn="ctr"/>
            <a:r>
              <a:rPr lang="en-US" sz="6000" b="1" dirty="0" smtClean="0"/>
              <a:t>Constitutional History of </a:t>
            </a:r>
            <a:r>
              <a:rPr lang="en-US" sz="6000" b="1" dirty="0"/>
              <a:t>P</a:t>
            </a:r>
            <a:r>
              <a:rPr lang="en-US" sz="6000" b="1" dirty="0" smtClean="0"/>
              <a:t>akistan</a:t>
            </a:r>
            <a:endParaRPr lang="en-US" sz="6000" b="1" dirty="0"/>
          </a:p>
        </p:txBody>
      </p:sp>
      <p:sp>
        <p:nvSpPr>
          <p:cNvPr id="4" name="Subtitle 3"/>
          <p:cNvSpPr>
            <a:spLocks noGrp="1"/>
          </p:cNvSpPr>
          <p:nvPr>
            <p:ph idx="1"/>
          </p:nvPr>
        </p:nvSpPr>
        <p:spPr/>
        <p:txBody>
          <a:bodyPr>
            <a:noAutofit/>
          </a:bodyPr>
          <a:lstStyle/>
          <a:p>
            <a:pPr algn="ctr"/>
            <a:r>
              <a:rPr lang="en-US" sz="6000" b="1" dirty="0" smtClean="0"/>
              <a:t>Background:</a:t>
            </a:r>
          </a:p>
          <a:p>
            <a:pPr algn="l"/>
            <a:r>
              <a:rPr lang="en-US" sz="2400" b="1" dirty="0" smtClean="0"/>
              <a:t>   </a:t>
            </a:r>
            <a:r>
              <a:rPr lang="en-US" sz="3200" b="1" dirty="0" smtClean="0"/>
              <a:t>According to the Indian independence law of 18</a:t>
            </a:r>
            <a:r>
              <a:rPr lang="en-US" sz="3200" b="1" baseline="30000" dirty="0" smtClean="0"/>
              <a:t>th</a:t>
            </a:r>
            <a:r>
              <a:rPr lang="en-US" sz="3200" b="1" dirty="0" smtClean="0"/>
              <a:t> July 1947 the Islamic state of Pakistan emerged as the largest Islamic state on 14</a:t>
            </a:r>
            <a:r>
              <a:rPr lang="en-US" sz="3200" b="1" baseline="30000" dirty="0" smtClean="0"/>
              <a:t>th</a:t>
            </a:r>
            <a:r>
              <a:rPr lang="en-US" sz="3200" b="1" dirty="0" smtClean="0"/>
              <a:t> August 1947.The first session of the constituent Assembly was held in the suggested capital city Karachi of Pakistan on 11</a:t>
            </a:r>
            <a:r>
              <a:rPr lang="en-US" sz="3200" b="1" baseline="30000" dirty="0" smtClean="0"/>
              <a:t>th</a:t>
            </a:r>
            <a:endParaRPr lang="en-US"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The Objectives Resolution 12</a:t>
            </a:r>
            <a:r>
              <a:rPr lang="en-US" sz="6000" b="1" baseline="30000" dirty="0" smtClean="0"/>
              <a:t>th</a:t>
            </a:r>
            <a:r>
              <a:rPr lang="en-US" sz="6000" b="1" dirty="0" smtClean="0"/>
              <a:t> march 1949</a:t>
            </a:r>
            <a:endParaRPr lang="en-US" sz="6000" b="1" dirty="0"/>
          </a:p>
        </p:txBody>
      </p:sp>
      <p:sp>
        <p:nvSpPr>
          <p:cNvPr id="3" name="Content Placeholder 2"/>
          <p:cNvSpPr>
            <a:spLocks noGrp="1"/>
          </p:cNvSpPr>
          <p:nvPr>
            <p:ph idx="1"/>
          </p:nvPr>
        </p:nvSpPr>
        <p:spPr/>
        <p:txBody>
          <a:bodyPr>
            <a:normAutofit fontScale="92500"/>
          </a:bodyPr>
          <a:lstStyle/>
          <a:p>
            <a:pPr algn="ctr"/>
            <a:r>
              <a:rPr lang="en-US" sz="6000" b="1" dirty="0" smtClean="0"/>
              <a:t>Background:</a:t>
            </a:r>
          </a:p>
          <a:p>
            <a:r>
              <a:rPr lang="en-US" sz="2800" b="1" dirty="0" smtClean="0"/>
              <a:t>  </a:t>
            </a:r>
            <a:r>
              <a:rPr lang="en-US" sz="3200" b="1" dirty="0" smtClean="0"/>
              <a:t>To run the system of government after the creation of Pakistan certain amendments were made in the Indian Act 1935 and a constitution was made. It was not enough for the constitutional of </a:t>
            </a:r>
            <a:r>
              <a:rPr lang="en-US" sz="3200" b="1" dirty="0" smtClean="0"/>
              <a:t>Pakistan. For </a:t>
            </a:r>
            <a:r>
              <a:rPr lang="en-US" sz="3200" b="1" dirty="0" smtClean="0"/>
              <a:t>this resolution was presented in the legislative Assembly on March 7, 1949.</a:t>
            </a:r>
            <a:endParaRPr lang="en-US" sz="3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Important Points of The Objectives Resolution</a:t>
            </a:r>
            <a:endParaRPr lang="en-US" sz="6000" b="1" dirty="0"/>
          </a:p>
        </p:txBody>
      </p:sp>
      <p:sp>
        <p:nvSpPr>
          <p:cNvPr id="3" name="Content Placeholder 2"/>
          <p:cNvSpPr>
            <a:spLocks noGrp="1"/>
          </p:cNvSpPr>
          <p:nvPr>
            <p:ph idx="1"/>
          </p:nvPr>
        </p:nvSpPr>
        <p:spPr>
          <a:xfrm>
            <a:off x="457200" y="3733800"/>
            <a:ext cx="8229600" cy="2590800"/>
          </a:xfrm>
        </p:spPr>
        <p:txBody>
          <a:bodyPr>
            <a:normAutofit/>
          </a:bodyPr>
          <a:lstStyle/>
          <a:p>
            <a:r>
              <a:rPr lang="en-US" sz="3200" b="1" dirty="0" smtClean="0"/>
              <a:t>The important points of the Objectives  Resolution in the constitution are:</a:t>
            </a:r>
            <a:endParaRPr lang="en-US" sz="32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Sovereignty of ALLAH</a:t>
            </a:r>
            <a:endParaRPr lang="en-US" sz="6000" b="1" dirty="0"/>
          </a:p>
        </p:txBody>
      </p:sp>
      <p:sp>
        <p:nvSpPr>
          <p:cNvPr id="3" name="Content Placeholder 2"/>
          <p:cNvSpPr>
            <a:spLocks noGrp="1"/>
          </p:cNvSpPr>
          <p:nvPr>
            <p:ph idx="1"/>
          </p:nvPr>
        </p:nvSpPr>
        <p:spPr/>
        <p:txBody>
          <a:bodyPr>
            <a:normAutofit/>
          </a:bodyPr>
          <a:lstStyle/>
          <a:p>
            <a:r>
              <a:rPr lang="en-US" sz="4000" b="1" dirty="0" smtClean="0"/>
              <a:t>Allah is the supreme Ruler of the whole universe. This power will as a holy trust in the hands of Pakistan people.</a:t>
            </a:r>
            <a:endParaRPr lang="en-US" sz="40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Obeying The Islamic Principles</a:t>
            </a:r>
            <a:endParaRPr lang="en-US" sz="6000" b="1" dirty="0"/>
          </a:p>
        </p:txBody>
      </p:sp>
      <p:sp>
        <p:nvSpPr>
          <p:cNvPr id="3" name="Content Placeholder 2"/>
          <p:cNvSpPr>
            <a:spLocks noGrp="1"/>
          </p:cNvSpPr>
          <p:nvPr>
            <p:ph idx="1"/>
          </p:nvPr>
        </p:nvSpPr>
        <p:spPr/>
        <p:txBody>
          <a:bodyPr>
            <a:normAutofit/>
          </a:bodyPr>
          <a:lstStyle/>
          <a:p>
            <a:r>
              <a:rPr lang="en-US" sz="3600" b="1" dirty="0" smtClean="0"/>
              <a:t>The Islamic Principles like democracy,freedom,equality,forgieness and social justice would be implemented in the country.</a:t>
            </a:r>
            <a:endParaRPr lang="en-US" sz="3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Preaching of Islamic Way of Life</a:t>
            </a:r>
            <a:endParaRPr lang="en-US" sz="6000" b="1" dirty="0"/>
          </a:p>
        </p:txBody>
      </p:sp>
      <p:sp>
        <p:nvSpPr>
          <p:cNvPr id="3" name="Content Placeholder 2"/>
          <p:cNvSpPr>
            <a:spLocks noGrp="1"/>
          </p:cNvSpPr>
          <p:nvPr>
            <p:ph idx="1"/>
          </p:nvPr>
        </p:nvSpPr>
        <p:spPr/>
        <p:txBody>
          <a:bodyPr>
            <a:normAutofit/>
          </a:bodyPr>
          <a:lstStyle/>
          <a:p>
            <a:r>
              <a:rPr lang="en-US" sz="3200" b="1" dirty="0" smtClean="0"/>
              <a:t>Such opportunities should be provided to the Pakistani people so that they can spent their lives according to Islamic principles.</a:t>
            </a:r>
            <a:endParaRPr lang="en-US" sz="32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Federal System of Government </a:t>
            </a:r>
            <a:endParaRPr lang="en-US" sz="6000" b="1" dirty="0"/>
          </a:p>
        </p:txBody>
      </p:sp>
      <p:sp>
        <p:nvSpPr>
          <p:cNvPr id="3" name="Content Placeholder 2"/>
          <p:cNvSpPr>
            <a:spLocks noGrp="1"/>
          </p:cNvSpPr>
          <p:nvPr>
            <p:ph idx="1"/>
          </p:nvPr>
        </p:nvSpPr>
        <p:spPr/>
        <p:txBody>
          <a:bodyPr>
            <a:normAutofit/>
          </a:bodyPr>
          <a:lstStyle/>
          <a:p>
            <a:r>
              <a:rPr lang="en-US" sz="3200" b="1" dirty="0" smtClean="0"/>
              <a:t>Pakistan will be a federation in which the provinces will be given legal internal autonomy in the limits of the constitution</a:t>
            </a:r>
            <a:r>
              <a:rPr lang="en-US" sz="3200" dirty="0" smtClean="0"/>
              <a:t>.</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Implementation of Islamic rules</a:t>
            </a:r>
            <a:endParaRPr lang="en-US" sz="6000" b="1" dirty="0"/>
          </a:p>
        </p:txBody>
      </p:sp>
      <p:sp>
        <p:nvSpPr>
          <p:cNvPr id="3" name="Content Placeholder 2"/>
          <p:cNvSpPr>
            <a:spLocks noGrp="1"/>
          </p:cNvSpPr>
          <p:nvPr>
            <p:ph idx="1"/>
          </p:nvPr>
        </p:nvSpPr>
        <p:spPr/>
        <p:txBody>
          <a:bodyPr>
            <a:normAutofit/>
          </a:bodyPr>
          <a:lstStyle/>
          <a:p>
            <a:r>
              <a:rPr lang="en-US" sz="4000" b="1" dirty="0" smtClean="0"/>
              <a:t>The administration of the country would be run according to the Holy Quran and </a:t>
            </a:r>
            <a:r>
              <a:rPr lang="en-US" sz="4000" b="1" dirty="0" err="1" smtClean="0"/>
              <a:t>Sunnah</a:t>
            </a:r>
            <a:r>
              <a:rPr lang="en-US" sz="4000" b="1" dirty="0" smtClean="0"/>
              <a:t>.</a:t>
            </a:r>
            <a:endParaRPr lang="en-US" sz="40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Democratic Way of Government </a:t>
            </a:r>
            <a:endParaRPr lang="en-US" sz="6000" b="1" dirty="0"/>
          </a:p>
        </p:txBody>
      </p:sp>
      <p:sp>
        <p:nvSpPr>
          <p:cNvPr id="3" name="Content Placeholder 2"/>
          <p:cNvSpPr>
            <a:spLocks noGrp="1"/>
          </p:cNvSpPr>
          <p:nvPr>
            <p:ph idx="1"/>
          </p:nvPr>
        </p:nvSpPr>
        <p:spPr/>
        <p:txBody>
          <a:bodyPr>
            <a:normAutofit/>
          </a:bodyPr>
          <a:lstStyle/>
          <a:p>
            <a:r>
              <a:rPr lang="en-US" sz="3600" b="1" dirty="0" smtClean="0"/>
              <a:t>The government would be answerable to the people because it would be a democratic government.</a:t>
            </a:r>
            <a:endParaRPr lang="en-US" sz="36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Safety of The Rights And Interest of Minorities </a:t>
            </a:r>
            <a:endParaRPr lang="en-US" sz="6000" b="1" dirty="0"/>
          </a:p>
        </p:txBody>
      </p:sp>
      <p:sp>
        <p:nvSpPr>
          <p:cNvPr id="3" name="Content Placeholder 2"/>
          <p:cNvSpPr>
            <a:spLocks noGrp="1"/>
          </p:cNvSpPr>
          <p:nvPr>
            <p:ph idx="1"/>
          </p:nvPr>
        </p:nvSpPr>
        <p:spPr/>
        <p:txBody>
          <a:bodyPr>
            <a:normAutofit/>
          </a:bodyPr>
          <a:lstStyle/>
          <a:p>
            <a:r>
              <a:rPr lang="en-US" sz="3200" b="1" dirty="0" smtClean="0"/>
              <a:t>The legal political and social rights and interests of the minorities and other backward classes will be protected in the constitution.</a:t>
            </a:r>
            <a:endParaRPr lang="en-US" sz="32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67712"/>
          </a:xfrm>
        </p:spPr>
        <p:txBody>
          <a:bodyPr>
            <a:noAutofit/>
          </a:bodyPr>
          <a:lstStyle/>
          <a:p>
            <a:pPr algn="ctr"/>
            <a:r>
              <a:rPr lang="en-US" sz="6000" b="1" dirty="0" smtClean="0"/>
              <a:t>Protection of The religious And Cultural Freedom of Minorities </a:t>
            </a:r>
            <a:endParaRPr lang="en-US" sz="6000" b="1" dirty="0"/>
          </a:p>
        </p:txBody>
      </p:sp>
      <p:sp>
        <p:nvSpPr>
          <p:cNvPr id="3" name="Content Placeholder 2"/>
          <p:cNvSpPr>
            <a:spLocks noGrp="1"/>
          </p:cNvSpPr>
          <p:nvPr>
            <p:ph idx="1"/>
          </p:nvPr>
        </p:nvSpPr>
        <p:spPr>
          <a:xfrm>
            <a:off x="457200" y="4191000"/>
            <a:ext cx="8229600" cy="2133600"/>
          </a:xfrm>
        </p:spPr>
        <p:txBody>
          <a:bodyPr>
            <a:normAutofit/>
          </a:bodyPr>
          <a:lstStyle/>
          <a:p>
            <a:r>
              <a:rPr lang="en-US" sz="3600" b="1" dirty="0" smtClean="0"/>
              <a:t>The non Muslims minorities would have full freedom and protection.</a:t>
            </a:r>
            <a:endParaRPr lang="en-US"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r>
              <a:rPr lang="en-US" sz="3600" b="1" dirty="0" smtClean="0"/>
              <a:t>August 1947.Even through the system of newly formed state of Pakistan was run under the temporary constitution, there was a need for a permanent constitution which was not fulfilled in life of Quaid-i-Azam. Because of that constitution making was delayed.</a:t>
            </a:r>
          </a:p>
          <a:p>
            <a:endParaRPr 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Safety of Basic Human Rights</a:t>
            </a:r>
            <a:endParaRPr lang="en-US" sz="6000" b="1" dirty="0"/>
          </a:p>
        </p:txBody>
      </p:sp>
      <p:sp>
        <p:nvSpPr>
          <p:cNvPr id="3" name="Content Placeholder 2"/>
          <p:cNvSpPr>
            <a:spLocks noGrp="1"/>
          </p:cNvSpPr>
          <p:nvPr>
            <p:ph idx="1"/>
          </p:nvPr>
        </p:nvSpPr>
        <p:spPr>
          <a:xfrm>
            <a:off x="381000" y="1905000"/>
            <a:ext cx="8229600" cy="4389120"/>
          </a:xfrm>
        </p:spPr>
        <p:txBody>
          <a:bodyPr>
            <a:normAutofit/>
          </a:bodyPr>
          <a:lstStyle/>
          <a:p>
            <a:r>
              <a:rPr lang="en-US" sz="3600" b="1" dirty="0" smtClean="0"/>
              <a:t>In the constitution assurance will be for the protection of basic human rights of every citizen of Pakistan.</a:t>
            </a:r>
            <a:endParaRPr lang="en-US" sz="36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Explanation of Basic Human Rights </a:t>
            </a:r>
            <a:endParaRPr lang="en-US" sz="6000" b="1" dirty="0"/>
          </a:p>
        </p:txBody>
      </p:sp>
      <p:sp>
        <p:nvSpPr>
          <p:cNvPr id="3" name="Content Placeholder 2"/>
          <p:cNvSpPr>
            <a:spLocks noGrp="1"/>
          </p:cNvSpPr>
          <p:nvPr>
            <p:ph idx="1"/>
          </p:nvPr>
        </p:nvSpPr>
        <p:spPr/>
        <p:txBody>
          <a:bodyPr>
            <a:normAutofit/>
          </a:bodyPr>
          <a:lstStyle/>
          <a:p>
            <a:r>
              <a:rPr lang="en-US" sz="3600" b="1" dirty="0" smtClean="0"/>
              <a:t>Under the constitution all citizens were given the freedom of writing and speech, freedom of thought, religious and cultural freedom equality etc.</a:t>
            </a:r>
            <a:endParaRPr lang="en-US" sz="36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t>Defense </a:t>
            </a:r>
            <a:r>
              <a:rPr lang="en-US" sz="6000" b="1" dirty="0" smtClean="0"/>
              <a:t>of Pakistan</a:t>
            </a:r>
            <a:endParaRPr lang="en-US" sz="6000" b="1" dirty="0"/>
          </a:p>
        </p:txBody>
      </p:sp>
      <p:sp>
        <p:nvSpPr>
          <p:cNvPr id="3" name="Content Placeholder 2"/>
          <p:cNvSpPr>
            <a:spLocks noGrp="1"/>
          </p:cNvSpPr>
          <p:nvPr>
            <p:ph idx="1"/>
          </p:nvPr>
        </p:nvSpPr>
        <p:spPr/>
        <p:txBody>
          <a:bodyPr>
            <a:normAutofit/>
          </a:bodyPr>
          <a:lstStyle/>
          <a:p>
            <a:r>
              <a:rPr lang="en-US" sz="3600" b="1" dirty="0" smtClean="0"/>
              <a:t>Soundness of Federal areas and freedom of the federation will be protected.</a:t>
            </a:r>
            <a:endParaRPr lang="en-US" sz="36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smtClean="0"/>
              <a:t>Formation of Free Judiciary</a:t>
            </a:r>
            <a:endParaRPr lang="en-US" sz="6000" b="1" dirty="0"/>
          </a:p>
        </p:txBody>
      </p:sp>
      <p:sp>
        <p:nvSpPr>
          <p:cNvPr id="3" name="Content Placeholder 2"/>
          <p:cNvSpPr>
            <a:spLocks noGrp="1"/>
          </p:cNvSpPr>
          <p:nvPr>
            <p:ph idx="1"/>
          </p:nvPr>
        </p:nvSpPr>
        <p:spPr/>
        <p:txBody>
          <a:bodyPr/>
          <a:lstStyle/>
          <a:p>
            <a:r>
              <a:rPr lang="en-US" sz="3600" b="1" dirty="0" smtClean="0"/>
              <a:t>The judiciary would be superior to any kind of influence in </a:t>
            </a:r>
            <a:r>
              <a:rPr lang="en-US" sz="4000" b="1" dirty="0" smtClean="0"/>
              <a:t>Pakistan.</a:t>
            </a:r>
            <a:endParaRPr lang="en-US" sz="40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91512"/>
          </a:xfrm>
        </p:spPr>
        <p:txBody>
          <a:bodyPr>
            <a:noAutofit/>
          </a:bodyPr>
          <a:lstStyle/>
          <a:p>
            <a:pPr algn="ctr"/>
            <a:r>
              <a:rPr lang="en-US" sz="6000" b="1" dirty="0" smtClean="0"/>
              <a:t>Historical Importance Of The Objectives Resolution:</a:t>
            </a:r>
            <a:endParaRPr lang="en-US" sz="6000" b="1" dirty="0"/>
          </a:p>
        </p:txBody>
      </p:sp>
      <p:sp>
        <p:nvSpPr>
          <p:cNvPr id="3" name="Content Placeholder 2"/>
          <p:cNvSpPr>
            <a:spLocks noGrp="1"/>
          </p:cNvSpPr>
          <p:nvPr>
            <p:ph idx="1"/>
          </p:nvPr>
        </p:nvSpPr>
        <p:spPr>
          <a:xfrm>
            <a:off x="457200" y="2895600"/>
            <a:ext cx="8229600" cy="3429000"/>
          </a:xfrm>
        </p:spPr>
        <p:txBody>
          <a:bodyPr>
            <a:normAutofit/>
          </a:bodyPr>
          <a:lstStyle/>
          <a:p>
            <a:r>
              <a:rPr lang="en-US" sz="3600" b="1" dirty="0" smtClean="0"/>
              <a:t>The objectives Resolution has the status of the spirit of the legislature of Pakistan.</a:t>
            </a:r>
          </a:p>
          <a:p>
            <a:pPr>
              <a:buNone/>
            </a:pPr>
            <a:endParaRPr lang="en-US" sz="3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Autofit/>
          </a:bodyPr>
          <a:lstStyle/>
          <a:p>
            <a:pPr algn="ctr"/>
            <a:r>
              <a:rPr lang="en-US" sz="6000" dirty="0" smtClean="0"/>
              <a:t>Reasons of Delay In Constitution Making</a:t>
            </a:r>
            <a:endParaRPr lang="en-US" sz="6000" dirty="0"/>
          </a:p>
        </p:txBody>
      </p:sp>
      <p:sp>
        <p:nvSpPr>
          <p:cNvPr id="3" name="Subtitle 2"/>
          <p:cNvSpPr>
            <a:spLocks noGrp="1"/>
          </p:cNvSpPr>
          <p:nvPr>
            <p:ph type="subTitle" idx="1"/>
          </p:nvPr>
        </p:nvSpPr>
        <p:spPr>
          <a:xfrm>
            <a:off x="990600" y="2514600"/>
            <a:ext cx="6400800" cy="3124200"/>
          </a:xfrm>
        </p:spPr>
        <p:txBody>
          <a:bodyPr>
            <a:normAutofit/>
          </a:bodyPr>
          <a:lstStyle/>
          <a:p>
            <a:pPr algn="l"/>
            <a:r>
              <a:rPr lang="en-US" sz="3600" b="1" dirty="0" smtClean="0"/>
              <a:t>There was many causes and reasons for delay in constitution making.</a:t>
            </a:r>
            <a:endParaRPr lang="en-US" sz="3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2286000"/>
          </a:xfrm>
        </p:spPr>
        <p:txBody>
          <a:bodyPr>
            <a:noAutofit/>
          </a:bodyPr>
          <a:lstStyle/>
          <a:p>
            <a:pPr algn="ctr"/>
            <a:r>
              <a:rPr lang="en-US" sz="6000" dirty="0" smtClean="0"/>
              <a:t>Conspiracies of The Enemies of Pakistan And Islam</a:t>
            </a:r>
            <a:endParaRPr lang="en-US" sz="6000" dirty="0"/>
          </a:p>
        </p:txBody>
      </p:sp>
      <p:sp>
        <p:nvSpPr>
          <p:cNvPr id="3" name="Subtitle 2"/>
          <p:cNvSpPr>
            <a:spLocks noGrp="1"/>
          </p:cNvSpPr>
          <p:nvPr>
            <p:ph type="subTitle" idx="1"/>
          </p:nvPr>
        </p:nvSpPr>
        <p:spPr>
          <a:xfrm>
            <a:off x="1295400" y="2743200"/>
            <a:ext cx="6400800" cy="3124200"/>
          </a:xfrm>
        </p:spPr>
        <p:txBody>
          <a:bodyPr>
            <a:noAutofit/>
          </a:bodyPr>
          <a:lstStyle/>
          <a:p>
            <a:pPr algn="l"/>
            <a:r>
              <a:rPr lang="en-US" sz="2800" b="1" dirty="0" smtClean="0"/>
              <a:t>The anti Pakistan elements had accepted the reality of Pakistan due to great success of Muslims league in the election of 1945-46 out they kept the Muslims of India unaware so that they could not form the constitution before creation of Pakistan</a:t>
            </a:r>
            <a:r>
              <a:rPr lang="en-US" sz="2800" b="1" dirty="0" smtClean="0"/>
              <a:t>. </a:t>
            </a:r>
            <a:endParaRPr lang="en-US"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000" b="1" dirty="0" smtClean="0"/>
              <a:t>The second bid conspiracy was they produced infinite problems to Pakistan after its creation. </a:t>
            </a:r>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Autofit/>
          </a:bodyPr>
          <a:lstStyle/>
          <a:p>
            <a:pPr algn="ctr"/>
            <a:r>
              <a:rPr lang="en-US" sz="6000" dirty="0" smtClean="0"/>
              <a:t>Participation of Bureaucracy In Politics</a:t>
            </a:r>
            <a:endParaRPr lang="en-US" sz="6000" dirty="0"/>
          </a:p>
        </p:txBody>
      </p:sp>
      <p:sp>
        <p:nvSpPr>
          <p:cNvPr id="3" name="Subtitle 2"/>
          <p:cNvSpPr>
            <a:spLocks noGrp="1"/>
          </p:cNvSpPr>
          <p:nvPr>
            <p:ph type="subTitle" idx="1"/>
          </p:nvPr>
        </p:nvSpPr>
        <p:spPr>
          <a:xfrm>
            <a:off x="1371600" y="2133600"/>
            <a:ext cx="6400800" cy="4343400"/>
          </a:xfrm>
        </p:spPr>
        <p:txBody>
          <a:bodyPr>
            <a:noAutofit/>
          </a:bodyPr>
          <a:lstStyle/>
          <a:p>
            <a:pPr algn="l"/>
            <a:r>
              <a:rPr lang="en-US" sz="2800" b="1" dirty="0" smtClean="0"/>
              <a:t>Democracy cannot flourish in the presence in any </a:t>
            </a:r>
            <a:r>
              <a:rPr lang="en-US" sz="2800" b="1" dirty="0" smtClean="0"/>
              <a:t>country. The </a:t>
            </a:r>
            <a:r>
              <a:rPr lang="en-US" sz="2800" b="1" dirty="0" smtClean="0"/>
              <a:t>condition for the growth of democracy in Pakistan was </a:t>
            </a:r>
            <a:r>
              <a:rPr lang="en-US" sz="2800" b="1" dirty="0" smtClean="0"/>
              <a:t>different. The </a:t>
            </a:r>
            <a:r>
              <a:rPr lang="en-US" sz="2800" b="1" dirty="0" smtClean="0"/>
              <a:t>bureaucracy took full control of Pakistan politics after the martyrdom of Liaquat Ali Khan on 16</a:t>
            </a:r>
            <a:r>
              <a:rPr lang="en-US" sz="2800" b="1" baseline="30000" dirty="0" smtClean="0"/>
              <a:t>th</a:t>
            </a:r>
            <a:r>
              <a:rPr lang="en-US" sz="2800" b="1" dirty="0" smtClean="0"/>
              <a:t> October 1951.Because of that six prime ministers were change in very short time.</a:t>
            </a:r>
            <a:endParaRPr lang="en-US" sz="2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7772400" cy="1466850"/>
          </a:xfrm>
        </p:spPr>
        <p:txBody>
          <a:bodyPr>
            <a:normAutofit/>
          </a:bodyPr>
          <a:lstStyle/>
          <a:p>
            <a:pPr algn="l"/>
            <a:r>
              <a:rPr lang="en-US" sz="6000" dirty="0" smtClean="0"/>
              <a:t>Rulers’ Lust For Power</a:t>
            </a:r>
            <a:endParaRPr lang="en-US" sz="6000" dirty="0"/>
          </a:p>
        </p:txBody>
      </p:sp>
      <p:sp>
        <p:nvSpPr>
          <p:cNvPr id="3" name="Subtitle 2"/>
          <p:cNvSpPr>
            <a:spLocks noGrp="1"/>
          </p:cNvSpPr>
          <p:nvPr>
            <p:ph type="subTitle" idx="1"/>
          </p:nvPr>
        </p:nvSpPr>
        <p:spPr>
          <a:xfrm>
            <a:off x="838200" y="2286000"/>
            <a:ext cx="7086600" cy="3429000"/>
          </a:xfrm>
        </p:spPr>
        <p:txBody>
          <a:bodyPr>
            <a:normAutofit/>
          </a:bodyPr>
          <a:lstStyle/>
          <a:p>
            <a:pPr algn="l"/>
            <a:r>
              <a:rPr lang="en-US" sz="2800" b="1" dirty="0" smtClean="0"/>
              <a:t>The history is a witness to the fact that after the Quaid-i-Azam and Liaquat Ali Khan all the rulers of Pakistan were selfish and hungry for </a:t>
            </a:r>
            <a:r>
              <a:rPr lang="en-US" sz="2800" b="1" dirty="0" smtClean="0"/>
              <a:t>power. In </a:t>
            </a:r>
            <a:r>
              <a:rPr lang="en-US" sz="2800" b="1" dirty="0" smtClean="0"/>
              <a:t>the short period of rule of Malik Ghulam Mohammad three prime ministers were </a:t>
            </a:r>
            <a:r>
              <a:rPr lang="en-US" sz="2800" b="1" dirty="0" smtClean="0"/>
              <a:t>made. This </a:t>
            </a:r>
            <a:r>
              <a:rPr lang="en-US" sz="2800" b="1" dirty="0" smtClean="0"/>
              <a:t>delayed constitution making.</a:t>
            </a:r>
            <a:endParaRPr lang="en-US"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533400"/>
            <a:ext cx="7772400" cy="1470025"/>
          </a:xfrm>
        </p:spPr>
        <p:txBody>
          <a:bodyPr/>
          <a:lstStyle/>
          <a:p>
            <a:pPr algn="l"/>
            <a:r>
              <a:rPr lang="en-US" dirty="0" smtClean="0"/>
              <a:t>Lake of Leadership</a:t>
            </a:r>
            <a:endParaRPr lang="en-US" dirty="0"/>
          </a:p>
        </p:txBody>
      </p:sp>
      <p:sp>
        <p:nvSpPr>
          <p:cNvPr id="3" name="Subtitle 2"/>
          <p:cNvSpPr>
            <a:spLocks noGrp="1"/>
          </p:cNvSpPr>
          <p:nvPr>
            <p:ph type="subTitle" idx="1"/>
          </p:nvPr>
        </p:nvSpPr>
        <p:spPr>
          <a:xfrm>
            <a:off x="1295400" y="2438400"/>
            <a:ext cx="6400800" cy="3810000"/>
          </a:xfrm>
        </p:spPr>
        <p:txBody>
          <a:bodyPr>
            <a:normAutofit/>
          </a:bodyPr>
          <a:lstStyle/>
          <a:p>
            <a:pPr algn="l"/>
            <a:r>
              <a:rPr lang="en-US" sz="2800" b="1" dirty="0" smtClean="0"/>
              <a:t>It was the misfortune of Pakistani nation that the leader pretended to work for their betterment &amp; prosperity but in reality they stopped every effort of constitution making which could endanger their rule </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183</TotalTime>
  <Words>1076</Words>
  <Application>Microsoft Office PowerPoint</Application>
  <PresentationFormat>On-screen Show (4:3)</PresentationFormat>
  <Paragraphs>67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Constitutional History of Pakistan</vt:lpstr>
      <vt:lpstr>Constitutional History of Pakistan</vt:lpstr>
      <vt:lpstr>Slide 3</vt:lpstr>
      <vt:lpstr>Reasons of Delay In Constitution Making</vt:lpstr>
      <vt:lpstr>Conspiracies of The Enemies of Pakistan And Islam</vt:lpstr>
      <vt:lpstr>Slide 6</vt:lpstr>
      <vt:lpstr>Participation of Bureaucracy In Politics</vt:lpstr>
      <vt:lpstr>Rulers’ Lust For Power</vt:lpstr>
      <vt:lpstr>Lake of Leadership</vt:lpstr>
      <vt:lpstr>Uneducated Politicians In Majority</vt:lpstr>
      <vt:lpstr>Going Away From Islam</vt:lpstr>
      <vt:lpstr>Problem of Division of Authority Between Federal And Provincial Government</vt:lpstr>
      <vt:lpstr>Problem of Way of Government</vt:lpstr>
      <vt:lpstr>Lingual Conflicts</vt:lpstr>
      <vt:lpstr>Provincial And Sectarian Conflicts</vt:lpstr>
      <vt:lpstr>      Way of Electorate</vt:lpstr>
      <vt:lpstr>Security of The Rights of Minorities </vt:lpstr>
      <vt:lpstr>Annulment of Constituent Assembly </vt:lpstr>
      <vt:lpstr>Lake of Democratic Traditions </vt:lpstr>
      <vt:lpstr>The Objectives Resolution 12th march 1949</vt:lpstr>
      <vt:lpstr>Important Points of The Objectives Resolution</vt:lpstr>
      <vt:lpstr>Sovereignty of ALLAH</vt:lpstr>
      <vt:lpstr>Obeying The Islamic Principles</vt:lpstr>
      <vt:lpstr>Preaching of Islamic Way of Life</vt:lpstr>
      <vt:lpstr>Federal System of Government </vt:lpstr>
      <vt:lpstr>Implementation of Islamic rules</vt:lpstr>
      <vt:lpstr>Democratic Way of Government </vt:lpstr>
      <vt:lpstr>Safety of The Rights And Interest of Minorities </vt:lpstr>
      <vt:lpstr>Protection of The religious And Cultural Freedom of Minorities </vt:lpstr>
      <vt:lpstr>Safety of Basic Human Rights</vt:lpstr>
      <vt:lpstr>Explanation of Basic Human Rights </vt:lpstr>
      <vt:lpstr>Defense of Pakistan</vt:lpstr>
      <vt:lpstr>Formation of Free Judiciary</vt:lpstr>
      <vt:lpstr>Historical Importance Of The Objectives Resolution: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Constututional history of pakistan</dc:title>
  <dc:creator>comsats</dc:creator>
  <cp:lastModifiedBy>sajida</cp:lastModifiedBy>
  <cp:revision>73</cp:revision>
  <dcterms:created xsi:type="dcterms:W3CDTF">2012-03-15T07:32:00Z</dcterms:created>
  <dcterms:modified xsi:type="dcterms:W3CDTF">2012-03-15T11:33:20Z</dcterms:modified>
</cp:coreProperties>
</file>